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302" r:id="rId3"/>
    <p:sldId id="329" r:id="rId4"/>
    <p:sldId id="343" r:id="rId5"/>
    <p:sldId id="342" r:id="rId6"/>
    <p:sldId id="341" r:id="rId7"/>
    <p:sldId id="344" r:id="rId8"/>
    <p:sldId id="351" r:id="rId9"/>
    <p:sldId id="345" r:id="rId10"/>
    <p:sldId id="346" r:id="rId11"/>
    <p:sldId id="347" r:id="rId12"/>
    <p:sldId id="349" r:id="rId13"/>
    <p:sldId id="348" r:id="rId14"/>
    <p:sldId id="352" r:id="rId15"/>
  </p:sldIdLst>
  <p:sldSz cx="9144000" cy="5143500" type="screen16x9"/>
  <p:notesSz cx="6858000" cy="9144000"/>
  <p:embeddedFontLst>
    <p:embeddedFont>
      <p:font typeface="Fira Sans Condensed" panose="020F0502020204030204" pitchFamily="34" charset="0"/>
      <p:regular r:id="rId17"/>
      <p:bold r:id="rId18"/>
      <p:italic r:id="rId19"/>
      <p:boldItalic r:id="rId20"/>
    </p:embeddedFont>
    <p:embeddedFont>
      <p:font typeface="Fira Sans Condensed Light" panose="020F0302020204030204" pitchFamily="34" charset="0"/>
      <p:regular r:id="rId21"/>
      <p:bold r:id="rId22"/>
      <p:italic r:id="rId23"/>
      <p:boldItalic r:id="rId24"/>
    </p:embeddedFont>
    <p:embeddedFont>
      <p:font typeface="Rajdhani" panose="02000000000000000000" pitchFamily="2" charset="7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A1720"/>
    <a:srgbClr val="0A1821"/>
    <a:srgbClr val="024B54"/>
    <a:srgbClr val="C43E1C"/>
    <a:srgbClr val="091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265F9A-B8D9-4407-A71D-73468D169408}">
  <a:tblStyle styleId="{21265F9A-B8D9-4407-A71D-73468D1694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 autoAdjust="0"/>
    <p:restoredTop sz="95867" autoAdjust="0"/>
  </p:normalViewPr>
  <p:slideViewPr>
    <p:cSldViewPr snapToGrid="0">
      <p:cViewPr varScale="1">
        <p:scale>
          <a:sx n="162" d="100"/>
          <a:sy n="162" d="100"/>
        </p:scale>
        <p:origin x="200" y="216"/>
      </p:cViewPr>
      <p:guideLst>
        <p:guide orient="horz" pos="62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796" y="51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Finish tmrw morning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83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 would like to go back to business understanding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63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 would like to go back to business understanding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90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Finish afternoon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437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inish in the morning</a:t>
            </a:r>
          </a:p>
        </p:txBody>
      </p:sp>
    </p:spTree>
    <p:extLst>
      <p:ext uri="{BB962C8B-B14F-4D97-AF65-F5344CB8AC3E}">
        <p14:creationId xmlns:p14="http://schemas.microsoft.com/office/powerpoint/2010/main" val="3333479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DE" dirty="0"/>
              <a:t>inish tmrw morning</a:t>
            </a:r>
          </a:p>
        </p:txBody>
      </p:sp>
    </p:spTree>
    <p:extLst>
      <p:ext uri="{BB962C8B-B14F-4D97-AF65-F5344CB8AC3E}">
        <p14:creationId xmlns:p14="http://schemas.microsoft.com/office/powerpoint/2010/main" val="319924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58000">
              <a:srgbClr val="0A172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The Fine Tuners</a:t>
            </a:r>
            <a:endParaRPr sz="50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xx.12.2023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Shinu Joseph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34BD-FF8A-32A7-C3C1-8D80125B6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10" y="178774"/>
            <a:ext cx="7704000" cy="572700"/>
          </a:xfrm>
        </p:spPr>
        <p:txBody>
          <a:bodyPr/>
          <a:lstStyle/>
          <a:p>
            <a:r>
              <a:rPr lang="en-DE" sz="2800" dirty="0"/>
              <a:t>Final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23416-DE57-5EAD-9D34-C1C8034FC654}"/>
              </a:ext>
            </a:extLst>
          </p:cNvPr>
          <p:cNvSpPr txBox="1"/>
          <p:nvPr/>
        </p:nvSpPr>
        <p:spPr>
          <a:xfrm>
            <a:off x="2956035" y="2073166"/>
            <a:ext cx="4303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INSERT DASHBORAD LINK HERE BITTE! :)</a:t>
            </a:r>
          </a:p>
        </p:txBody>
      </p:sp>
    </p:spTree>
    <p:extLst>
      <p:ext uri="{BB962C8B-B14F-4D97-AF65-F5344CB8AC3E}">
        <p14:creationId xmlns:p14="http://schemas.microsoft.com/office/powerpoint/2010/main" val="106350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58E7-39B5-FA68-57C0-05FD84D8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44" y="363331"/>
            <a:ext cx="7704000" cy="572700"/>
          </a:xfrm>
        </p:spPr>
        <p:txBody>
          <a:bodyPr/>
          <a:lstStyle/>
          <a:p>
            <a:r>
              <a:rPr lang="en-DE" sz="2800" dirty="0"/>
              <a:t>Challenges Faced</a:t>
            </a:r>
          </a:p>
        </p:txBody>
      </p:sp>
      <p:pic>
        <p:nvPicPr>
          <p:cNvPr id="6" name="Picture 5" descr="Streetcar with solid fill">
            <a:extLst>
              <a:ext uri="{FF2B5EF4-FFF2-40B4-BE49-F238E27FC236}">
                <a16:creationId xmlns:a16="http://schemas.microsoft.com/office/drawing/2014/main" id="{3407A137-DBD7-C8B1-5A99-165DAB76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89" y="1635853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treetcar with solid fill">
            <a:extLst>
              <a:ext uri="{FF2B5EF4-FFF2-40B4-BE49-F238E27FC236}">
                <a16:creationId xmlns:a16="http://schemas.microsoft.com/office/drawing/2014/main" id="{54C04A06-DD3E-7141-860E-4841A5D3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22" y="2322087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reetcar with solid fill">
            <a:extLst>
              <a:ext uri="{FF2B5EF4-FFF2-40B4-BE49-F238E27FC236}">
                <a16:creationId xmlns:a16="http://schemas.microsoft.com/office/drawing/2014/main" id="{A92189D1-C047-7E16-9778-B2B687006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89" y="2986085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422A9-1493-6F98-DF45-7BE5F172489F}"/>
              </a:ext>
            </a:extLst>
          </p:cNvPr>
          <p:cNvSpPr txBox="1"/>
          <p:nvPr/>
        </p:nvSpPr>
        <p:spPr>
          <a:xfrm>
            <a:off x="1543573" y="1627464"/>
            <a:ext cx="63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ODBC Driver compatibility issue : failed to establish a direct connection between the Azure Function App and SQL database.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C0C56-1345-B853-CD69-AFAB095F50DD}"/>
              </a:ext>
            </a:extLst>
          </p:cNvPr>
          <p:cNvSpPr txBox="1"/>
          <p:nvPr/>
        </p:nvSpPr>
        <p:spPr>
          <a:xfrm>
            <a:off x="2374084" y="2306972"/>
            <a:ext cx="556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and efficient fix : Used Azure Data Factory to orchestrate data movement between source and sink with custom triggers.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F39E8-6D6B-2D1F-1849-E1729E668C9C}"/>
              </a:ext>
            </a:extLst>
          </p:cNvPr>
          <p:cNvSpPr txBox="1"/>
          <p:nvPr/>
        </p:nvSpPr>
        <p:spPr>
          <a:xfrm>
            <a:off x="1551962" y="2978092"/>
            <a:ext cx="63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Tweetnlp library (irony and sentiment analysis) encountering recognition issues within the Azure environment           build failure.</a:t>
            </a:r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5F73C-F7D7-3E87-CC5B-7E62D5FB4783}"/>
              </a:ext>
            </a:extLst>
          </p:cNvPr>
          <p:cNvCxnSpPr>
            <a:cxnSpLocks/>
          </p:cNvCxnSpPr>
          <p:nvPr/>
        </p:nvCxnSpPr>
        <p:spPr>
          <a:xfrm>
            <a:off x="2457831" y="3311249"/>
            <a:ext cx="32717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5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1329-AE44-E6C0-D8AE-070C9D58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77" y="96456"/>
            <a:ext cx="7704000" cy="469493"/>
          </a:xfrm>
        </p:spPr>
        <p:txBody>
          <a:bodyPr/>
          <a:lstStyle/>
          <a:p>
            <a:r>
              <a:rPr lang="en-GB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Practices for Sustained High Performance of Deployed Models in Azure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A5683-A02C-FA38-2B4B-5FCE063B135E}"/>
              </a:ext>
            </a:extLst>
          </p:cNvPr>
          <p:cNvSpPr txBox="1"/>
          <p:nvPr/>
        </p:nvSpPr>
        <p:spPr>
          <a:xfrm>
            <a:off x="582335" y="930171"/>
            <a:ext cx="3529506" cy="1446550"/>
          </a:xfrm>
          <a:prstGeom prst="rect">
            <a:avLst/>
          </a:prstGeom>
          <a:noFill/>
          <a:ln>
            <a:solidFill>
              <a:schemeClr val="tx2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 and Resource Scaling :</a:t>
            </a:r>
          </a:p>
          <a:p>
            <a:pPr>
              <a:buClr>
                <a:schemeClr val="tx2"/>
              </a:buClr>
            </a:pPr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tools li</a:t>
            </a:r>
            <a:r>
              <a:rPr lang="en-GB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 Azure Monitor and Azure Application Insights to track the deployment process in real-time.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the compute resources allocated to the deployed model based on changes in demand or data volume. </a:t>
            </a:r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C4C67-DCCF-77A8-9FEC-C0694E02A6EE}"/>
              </a:ext>
            </a:extLst>
          </p:cNvPr>
          <p:cNvSpPr txBox="1"/>
          <p:nvPr/>
        </p:nvSpPr>
        <p:spPr>
          <a:xfrm>
            <a:off x="4968110" y="926976"/>
            <a:ext cx="3669425" cy="938719"/>
          </a:xfrm>
          <a:prstGeom prst="rect">
            <a:avLst/>
          </a:prstGeom>
          <a:noFill/>
          <a:ln>
            <a:solidFill>
              <a:schemeClr val="tx2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Logging and Auditing : </a:t>
            </a:r>
          </a:p>
          <a:p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that the modular code has logging mechanisms to capture information for debugging and troubleshooting.</a:t>
            </a:r>
          </a:p>
          <a:p>
            <a:pPr>
              <a:buClr>
                <a:schemeClr val="tx2"/>
              </a:buClr>
            </a:pPr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AA9CF-EB32-2810-9EC5-EB1A6EAB94E9}"/>
              </a:ext>
            </a:extLst>
          </p:cNvPr>
          <p:cNvSpPr txBox="1"/>
          <p:nvPr/>
        </p:nvSpPr>
        <p:spPr>
          <a:xfrm>
            <a:off x="4980921" y="2230972"/>
            <a:ext cx="3661541" cy="1107996"/>
          </a:xfrm>
          <a:prstGeom prst="rect">
            <a:avLst/>
          </a:prstGeom>
          <a:noFill/>
          <a:ln>
            <a:solidFill>
              <a:schemeClr val="tx2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Retraining :</a:t>
            </a:r>
          </a:p>
          <a:p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Schedule periodic retraining of the model using new and updated data</a:t>
            </a:r>
            <a:r>
              <a:rPr lang="en-DE" sz="11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ensure model </a:t>
            </a:r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remains accurate a</a:t>
            </a:r>
            <a:r>
              <a:rPr lang="en-GB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relevant to changes in data.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F84E2-B7D1-6285-ECD0-2531BBDBC211}"/>
              </a:ext>
            </a:extLst>
          </p:cNvPr>
          <p:cNvSpPr txBox="1"/>
          <p:nvPr/>
        </p:nvSpPr>
        <p:spPr>
          <a:xfrm>
            <a:off x="582335" y="2622503"/>
            <a:ext cx="3511766" cy="1107996"/>
          </a:xfrm>
          <a:prstGeom prst="rect">
            <a:avLst/>
          </a:prstGeom>
          <a:noFill/>
          <a:ln>
            <a:solidFill>
              <a:schemeClr val="tx2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Drift Monitoring : </a:t>
            </a:r>
          </a:p>
          <a:p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for data drift, which occurs when the distribution of incoming data changes over time </a:t>
            </a:r>
            <a:r>
              <a:rPr lang="en-GB" sz="1100" dirty="0">
                <a:solidFill>
                  <a:srgbClr val="D1D5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GB" sz="11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Azure Machine Learning Data Drift.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0A05D-3CE8-5E3F-ECA0-C640C2E900D3}"/>
              </a:ext>
            </a:extLst>
          </p:cNvPr>
          <p:cNvSpPr txBox="1"/>
          <p:nvPr/>
        </p:nvSpPr>
        <p:spPr>
          <a:xfrm>
            <a:off x="600075" y="3993601"/>
            <a:ext cx="3511766" cy="769441"/>
          </a:xfrm>
          <a:prstGeom prst="rect">
            <a:avLst/>
          </a:prstGeom>
          <a:noFill/>
          <a:ln>
            <a:solidFill>
              <a:srgbClr val="FFFFFF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loops :</a:t>
            </a:r>
          </a:p>
          <a:p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 feedback loops to collect information about model predictions and their real-world outcomes.</a:t>
            </a:r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1901A-5191-3881-02CE-86CD0DF8D5F2}"/>
              </a:ext>
            </a:extLst>
          </p:cNvPr>
          <p:cNvSpPr txBox="1"/>
          <p:nvPr/>
        </p:nvSpPr>
        <p:spPr>
          <a:xfrm>
            <a:off x="4968110" y="3704246"/>
            <a:ext cx="3687164" cy="938719"/>
          </a:xfrm>
          <a:prstGeom prst="rect">
            <a:avLst/>
          </a:prstGeom>
          <a:noFill/>
          <a:ln>
            <a:solidFill>
              <a:schemeClr val="tx2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r>
              <a:rPr lang="en-GB" sz="110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110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 comprehensive documentation</a:t>
            </a:r>
            <a:r>
              <a:rPr lang="en-GB" sz="11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the model, its deployment, and any updates or changes made over time.</a:t>
            </a:r>
            <a:endParaRPr lang="en-DE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Streetcar with solid fill">
            <a:extLst>
              <a:ext uri="{FF2B5EF4-FFF2-40B4-BE49-F238E27FC236}">
                <a16:creationId xmlns:a16="http://schemas.microsoft.com/office/drawing/2014/main" id="{E0947704-47CC-40BC-19EF-8586B03E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55" y="926976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treetcar with solid fill">
            <a:extLst>
              <a:ext uri="{FF2B5EF4-FFF2-40B4-BE49-F238E27FC236}">
                <a16:creationId xmlns:a16="http://schemas.microsoft.com/office/drawing/2014/main" id="{DA43E501-2A62-8CE9-9ECA-1D9AAC1AC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48" y="3993601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Streetcar with solid fill">
            <a:extLst>
              <a:ext uri="{FF2B5EF4-FFF2-40B4-BE49-F238E27FC236}">
                <a16:creationId xmlns:a16="http://schemas.microsoft.com/office/drawing/2014/main" id="{29D47FE0-CA29-968D-4629-93E1ABFA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5" y="2622503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Streetcar with solid fill">
            <a:extLst>
              <a:ext uri="{FF2B5EF4-FFF2-40B4-BE49-F238E27FC236}">
                <a16:creationId xmlns:a16="http://schemas.microsoft.com/office/drawing/2014/main" id="{8AB63F07-F31A-9BA9-F98D-68787FDC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79" y="921159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Streetcar with solid fill">
            <a:extLst>
              <a:ext uri="{FF2B5EF4-FFF2-40B4-BE49-F238E27FC236}">
                <a16:creationId xmlns:a16="http://schemas.microsoft.com/office/drawing/2014/main" id="{91686A26-C656-2FBA-312D-F8D7FE0F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24" y="2227782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Streetcar with solid fill">
            <a:extLst>
              <a:ext uri="{FF2B5EF4-FFF2-40B4-BE49-F238E27FC236}">
                <a16:creationId xmlns:a16="http://schemas.microsoft.com/office/drawing/2014/main" id="{85B04AC3-724D-077D-6A9C-5BD995937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77" y="3679106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95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02A5-E1C4-620B-2E7E-21026704B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0" y="254274"/>
            <a:ext cx="7704000" cy="572700"/>
          </a:xfrm>
        </p:spPr>
        <p:txBody>
          <a:bodyPr/>
          <a:lstStyle/>
          <a:p>
            <a:r>
              <a:rPr lang="en-DE" sz="2800" dirty="0"/>
              <a:t>Summary</a:t>
            </a:r>
          </a:p>
        </p:txBody>
      </p:sp>
      <p:pic>
        <p:nvPicPr>
          <p:cNvPr id="4" name="Picture 3" descr="Streetcar with solid fill">
            <a:extLst>
              <a:ext uri="{FF2B5EF4-FFF2-40B4-BE49-F238E27FC236}">
                <a16:creationId xmlns:a16="http://schemas.microsoft.com/office/drawing/2014/main" id="{E1631AC2-032B-744C-1937-185ED84E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44" y="1407542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eetcar with solid fill">
            <a:extLst>
              <a:ext uri="{FF2B5EF4-FFF2-40B4-BE49-F238E27FC236}">
                <a16:creationId xmlns:a16="http://schemas.microsoft.com/office/drawing/2014/main" id="{2F2D3DDA-0B73-D10F-512E-8319A163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64" y="1932636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treetcar with solid fill">
            <a:extLst>
              <a:ext uri="{FF2B5EF4-FFF2-40B4-BE49-F238E27FC236}">
                <a16:creationId xmlns:a16="http://schemas.microsoft.com/office/drawing/2014/main" id="{8242D8CB-AE0F-9CFB-4F2F-961A77F0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64" y="2481350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treetcar with solid fill">
            <a:extLst>
              <a:ext uri="{FF2B5EF4-FFF2-40B4-BE49-F238E27FC236}">
                <a16:creationId xmlns:a16="http://schemas.microsoft.com/office/drawing/2014/main" id="{C9A75C1E-1C22-6F38-B4D8-953F5DE8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64" y="3038298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1489C-6BD8-4F77-2801-F4B7C6285A46}"/>
              </a:ext>
            </a:extLst>
          </p:cNvPr>
          <p:cNvSpPr txBox="1"/>
          <p:nvPr/>
        </p:nvSpPr>
        <p:spPr>
          <a:xfrm>
            <a:off x="1746031" y="1381709"/>
            <a:ext cx="5651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Defined the prerequisites and interfaces.</a:t>
            </a:r>
          </a:p>
          <a:p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Elaborated the deployment architecture and the ETL pipeline.</a:t>
            </a:r>
          </a:p>
          <a:p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Reviewed the dashboard.</a:t>
            </a:r>
          </a:p>
          <a:p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Outlined challenges and best practices for model deployment sustenance. </a:t>
            </a:r>
            <a:endParaRPr lang="en-DE" dirty="0">
              <a:solidFill>
                <a:schemeClr val="tx2"/>
              </a:solidFill>
            </a:endParaRPr>
          </a:p>
          <a:p>
            <a:endParaRPr lang="en-DE" dirty="0">
              <a:solidFill>
                <a:schemeClr val="tx2"/>
              </a:solidFill>
            </a:endParaRPr>
          </a:p>
          <a:p>
            <a:endParaRPr lang="en-DE" dirty="0">
              <a:solidFill>
                <a:schemeClr val="tx2"/>
              </a:solidFill>
            </a:endParaRPr>
          </a:p>
          <a:p>
            <a:endParaRPr lang="en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77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FAA9-0DAE-B65F-F72F-D1DE37383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24" y="2285400"/>
            <a:ext cx="7704000" cy="572700"/>
          </a:xfrm>
        </p:spPr>
        <p:txBody>
          <a:bodyPr/>
          <a:lstStyle/>
          <a:p>
            <a:r>
              <a:rPr lang="en-DE" dirty="0"/>
              <a:t>THANK YOU !!!!!</a:t>
            </a:r>
          </a:p>
        </p:txBody>
      </p:sp>
    </p:spTree>
    <p:extLst>
      <p:ext uri="{BB962C8B-B14F-4D97-AF65-F5344CB8AC3E}">
        <p14:creationId xmlns:p14="http://schemas.microsoft.com/office/powerpoint/2010/main" val="151438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720100" y="988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Table of Content</a:t>
            </a:r>
            <a:endParaRPr sz="2800" dirty="0"/>
          </a:p>
        </p:txBody>
      </p:sp>
      <p:grpSp>
        <p:nvGrpSpPr>
          <p:cNvPr id="722" name="Google Shape;722;p30"/>
          <p:cNvGrpSpPr/>
          <p:nvPr/>
        </p:nvGrpSpPr>
        <p:grpSpPr>
          <a:xfrm>
            <a:off x="5476732" y="1675989"/>
            <a:ext cx="2799237" cy="641084"/>
            <a:chOff x="5535122" y="2634933"/>
            <a:chExt cx="2923460" cy="619576"/>
          </a:xfrm>
        </p:grpSpPr>
        <p:sp>
          <p:nvSpPr>
            <p:cNvPr id="725" name="Google Shape;725;p30"/>
            <p:cNvSpPr txBox="1"/>
            <p:nvPr/>
          </p:nvSpPr>
          <p:spPr>
            <a:xfrm>
              <a:off x="6248482" y="2770009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726" name="Google Shape;726;p30"/>
            <p:cNvSpPr txBox="1"/>
            <p:nvPr/>
          </p:nvSpPr>
          <p:spPr>
            <a:xfrm>
              <a:off x="5535122" y="2634933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</a:t>
              </a:r>
              <a:r>
                <a:rPr lang="tr-TR"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</a:t>
              </a:r>
              <a:endParaRPr sz="2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98CCAD7-3565-8FBD-762D-E64AA4B2753C}"/>
              </a:ext>
            </a:extLst>
          </p:cNvPr>
          <p:cNvCxnSpPr>
            <a:cxnSpLocks/>
          </p:cNvCxnSpPr>
          <p:nvPr/>
        </p:nvCxnSpPr>
        <p:spPr>
          <a:xfrm>
            <a:off x="4774781" y="1046991"/>
            <a:ext cx="0" cy="3586963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B142A2F0-71B0-A87C-AF54-31B26BF01275}"/>
              </a:ext>
            </a:extLst>
          </p:cNvPr>
          <p:cNvCxnSpPr/>
          <p:nvPr/>
        </p:nvCxnSpPr>
        <p:spPr>
          <a:xfrm>
            <a:off x="3925895" y="387824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3" name="TextBox 672">
            <a:extLst>
              <a:ext uri="{FF2B5EF4-FFF2-40B4-BE49-F238E27FC236}">
                <a16:creationId xmlns:a16="http://schemas.microsoft.com/office/drawing/2014/main" id="{A0ECE4B7-32E0-A8D0-8C13-CB6EFB324408}"/>
              </a:ext>
            </a:extLst>
          </p:cNvPr>
          <p:cNvSpPr txBox="1"/>
          <p:nvPr/>
        </p:nvSpPr>
        <p:spPr>
          <a:xfrm>
            <a:off x="2534562" y="2719711"/>
            <a:ext cx="1748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3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B7331666-3B1D-798A-A344-3A151124490D}"/>
              </a:ext>
            </a:extLst>
          </p:cNvPr>
          <p:cNvSpPr txBox="1"/>
          <p:nvPr/>
        </p:nvSpPr>
        <p:spPr>
          <a:xfrm>
            <a:off x="2969243" y="4433899"/>
            <a:ext cx="84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5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744" name="Google Shape;741;p30">
            <a:extLst>
              <a:ext uri="{FF2B5EF4-FFF2-40B4-BE49-F238E27FC236}">
                <a16:creationId xmlns:a16="http://schemas.microsoft.com/office/drawing/2014/main" id="{263CDC1C-AA83-33C8-972D-2A03257DB6E4}"/>
              </a:ext>
            </a:extLst>
          </p:cNvPr>
          <p:cNvCxnSpPr>
            <a:cxnSpLocks/>
          </p:cNvCxnSpPr>
          <p:nvPr/>
        </p:nvCxnSpPr>
        <p:spPr>
          <a:xfrm flipV="1">
            <a:off x="3983598" y="1061547"/>
            <a:ext cx="77126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1" name="Google Shape;741;p30">
            <a:extLst>
              <a:ext uri="{FF2B5EF4-FFF2-40B4-BE49-F238E27FC236}">
                <a16:creationId xmlns:a16="http://schemas.microsoft.com/office/drawing/2014/main" id="{D4237317-2649-FC7A-3679-9FD02E94C85E}"/>
              </a:ext>
            </a:extLst>
          </p:cNvPr>
          <p:cNvCxnSpPr>
            <a:cxnSpLocks/>
          </p:cNvCxnSpPr>
          <p:nvPr/>
        </p:nvCxnSpPr>
        <p:spPr>
          <a:xfrm flipV="1">
            <a:off x="4019442" y="2921553"/>
            <a:ext cx="770400" cy="125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2" name="Google Shape;738;p30">
            <a:extLst>
              <a:ext uri="{FF2B5EF4-FFF2-40B4-BE49-F238E27FC236}">
                <a16:creationId xmlns:a16="http://schemas.microsoft.com/office/drawing/2014/main" id="{45228067-FA83-F16A-7147-B529C4D64D84}"/>
              </a:ext>
            </a:extLst>
          </p:cNvPr>
          <p:cNvCxnSpPr>
            <a:cxnSpLocks/>
          </p:cNvCxnSpPr>
          <p:nvPr/>
        </p:nvCxnSpPr>
        <p:spPr>
          <a:xfrm flipH="1">
            <a:off x="4781266" y="3802559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3" name="Google Shape;741;p30">
            <a:extLst>
              <a:ext uri="{FF2B5EF4-FFF2-40B4-BE49-F238E27FC236}">
                <a16:creationId xmlns:a16="http://schemas.microsoft.com/office/drawing/2014/main" id="{BDDD3328-58FF-E4BB-1083-35CAD7ADCFF1}"/>
              </a:ext>
            </a:extLst>
          </p:cNvPr>
          <p:cNvCxnSpPr>
            <a:cxnSpLocks/>
          </p:cNvCxnSpPr>
          <p:nvPr/>
        </p:nvCxnSpPr>
        <p:spPr>
          <a:xfrm>
            <a:off x="3997895" y="4622585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8" name="TextBox 767">
            <a:extLst>
              <a:ext uri="{FF2B5EF4-FFF2-40B4-BE49-F238E27FC236}">
                <a16:creationId xmlns:a16="http://schemas.microsoft.com/office/drawing/2014/main" id="{8F67B28E-D51E-D84B-1594-5FF79291E2E9}"/>
              </a:ext>
            </a:extLst>
          </p:cNvPr>
          <p:cNvSpPr txBox="1"/>
          <p:nvPr/>
        </p:nvSpPr>
        <p:spPr>
          <a:xfrm>
            <a:off x="5545180" y="3586601"/>
            <a:ext cx="554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4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9" name="Google Shape;738;p30">
            <a:extLst>
              <a:ext uri="{FF2B5EF4-FFF2-40B4-BE49-F238E27FC236}">
                <a16:creationId xmlns:a16="http://schemas.microsoft.com/office/drawing/2014/main" id="{DD5B94D0-0470-4544-B8C3-2CC7EF392B07}"/>
              </a:ext>
            </a:extLst>
          </p:cNvPr>
          <p:cNvCxnSpPr>
            <a:cxnSpLocks/>
          </p:cNvCxnSpPr>
          <p:nvPr/>
        </p:nvCxnSpPr>
        <p:spPr>
          <a:xfrm flipH="1">
            <a:off x="4774780" y="1892915"/>
            <a:ext cx="77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4935DC9-1947-C501-176B-62BAF2E77DB0}"/>
              </a:ext>
            </a:extLst>
          </p:cNvPr>
          <p:cNvSpPr txBox="1"/>
          <p:nvPr/>
        </p:nvSpPr>
        <p:spPr>
          <a:xfrm>
            <a:off x="2519916" y="888754"/>
            <a:ext cx="1748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0</a:t>
            </a:r>
            <a:r>
              <a:rPr lang="tr-TR" sz="2000" b="1" dirty="0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1</a:t>
            </a:r>
            <a:endParaRPr lang="en" sz="2000" b="1" dirty="0">
              <a:solidFill>
                <a:schemeClr val="lt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3EBAB-5705-6B00-A4D3-FEB9378C2900}"/>
              </a:ext>
            </a:extLst>
          </p:cNvPr>
          <p:cNvSpPr txBox="1"/>
          <p:nvPr/>
        </p:nvSpPr>
        <p:spPr>
          <a:xfrm>
            <a:off x="2013358" y="921156"/>
            <a:ext cx="1476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>
                <a:solidFill>
                  <a:schemeClr val="tx2"/>
                </a:solidFill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0505C-E8FF-21ED-02B3-A149C67DD285}"/>
              </a:ext>
            </a:extLst>
          </p:cNvPr>
          <p:cNvSpPr txBox="1"/>
          <p:nvPr/>
        </p:nvSpPr>
        <p:spPr>
          <a:xfrm>
            <a:off x="6159780" y="1726323"/>
            <a:ext cx="248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>
                <a:solidFill>
                  <a:schemeClr val="tx2"/>
                </a:solidFill>
              </a:rPr>
              <a:t>Deployment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B351F-C146-DAF9-B71F-3A0DA37D8F92}"/>
              </a:ext>
            </a:extLst>
          </p:cNvPr>
          <p:cNvSpPr txBox="1"/>
          <p:nvPr/>
        </p:nvSpPr>
        <p:spPr>
          <a:xfrm>
            <a:off x="1535186" y="2756308"/>
            <a:ext cx="180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>
                <a:solidFill>
                  <a:schemeClr val="tx2"/>
                </a:solidFill>
              </a:rPr>
              <a:t>Final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199AB-3E13-BDD1-7734-63E4E03999CC}"/>
              </a:ext>
            </a:extLst>
          </p:cNvPr>
          <p:cNvSpPr txBox="1"/>
          <p:nvPr/>
        </p:nvSpPr>
        <p:spPr>
          <a:xfrm>
            <a:off x="6159780" y="3620157"/>
            <a:ext cx="191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>
                <a:solidFill>
                  <a:schemeClr val="tx2"/>
                </a:solidFill>
              </a:rPr>
              <a:t>Challenges Faced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71412-494E-0D27-432B-AB428FD46666}"/>
              </a:ext>
            </a:extLst>
          </p:cNvPr>
          <p:cNvSpPr txBox="1"/>
          <p:nvPr/>
        </p:nvSpPr>
        <p:spPr>
          <a:xfrm>
            <a:off x="2004969" y="4442288"/>
            <a:ext cx="1644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9694B-7478-39F6-8323-6004A2A72033}"/>
              </a:ext>
            </a:extLst>
          </p:cNvPr>
          <p:cNvSpPr txBox="1"/>
          <p:nvPr/>
        </p:nvSpPr>
        <p:spPr>
          <a:xfrm>
            <a:off x="2021747" y="1288864"/>
            <a:ext cx="205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Pre-requisites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>
              <a:buClr>
                <a:schemeClr val="tx2"/>
              </a:buClr>
            </a:pPr>
            <a:endParaRPr lang="en-DE" sz="1200" dirty="0">
              <a:solidFill>
                <a:schemeClr val="tx2"/>
              </a:solidFill>
            </a:endParaRPr>
          </a:p>
          <a:p>
            <a:endParaRPr lang="en-DE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77E9-0541-3926-7664-948AF2B2D990}"/>
              </a:ext>
            </a:extLst>
          </p:cNvPr>
          <p:cNvSpPr txBox="1"/>
          <p:nvPr/>
        </p:nvSpPr>
        <p:spPr>
          <a:xfrm>
            <a:off x="6165907" y="2014836"/>
            <a:ext cx="2483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 Phase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Phase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Phase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0E140-A04F-BF75-11FC-02281507DFB2}"/>
              </a:ext>
            </a:extLst>
          </p:cNvPr>
          <p:cNvSpPr txBox="1"/>
          <p:nvPr/>
        </p:nvSpPr>
        <p:spPr>
          <a:xfrm>
            <a:off x="6177053" y="3986711"/>
            <a:ext cx="26313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Workarounds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assurance</a:t>
            </a:r>
          </a:p>
          <a:p>
            <a:endParaRPr lang="en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Overview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E078A-7478-2A94-A25E-45D2F1CD2FE5}"/>
              </a:ext>
            </a:extLst>
          </p:cNvPr>
          <p:cNvSpPr txBox="1"/>
          <p:nvPr/>
        </p:nvSpPr>
        <p:spPr>
          <a:xfrm>
            <a:off x="687170" y="1942575"/>
            <a:ext cx="23908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Streetcar with solid fill">
            <a:extLst>
              <a:ext uri="{FF2B5EF4-FFF2-40B4-BE49-F238E27FC236}">
                <a16:creationId xmlns:a16="http://schemas.microsoft.com/office/drawing/2014/main" id="{AAB9863C-906E-B29B-6F90-E3A7323E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6" y="5505328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4F6DF-5D51-0E9E-171B-E5F0014DEF65}"/>
              </a:ext>
            </a:extLst>
          </p:cNvPr>
          <p:cNvSpPr txBox="1"/>
          <p:nvPr/>
        </p:nvSpPr>
        <p:spPr>
          <a:xfrm>
            <a:off x="1239803" y="3313382"/>
            <a:ext cx="3114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Student Subscription (free 100$ credit)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339C7-82A1-57BC-3C38-DCCE53D17524}"/>
              </a:ext>
            </a:extLst>
          </p:cNvPr>
          <p:cNvSpPr txBox="1"/>
          <p:nvPr/>
        </p:nvSpPr>
        <p:spPr>
          <a:xfrm>
            <a:off x="1243046" y="2921530"/>
            <a:ext cx="2265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Account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1AE5B-70A2-0D2B-5694-24922BE2BAC7}"/>
              </a:ext>
            </a:extLst>
          </p:cNvPr>
          <p:cNvSpPr txBox="1"/>
          <p:nvPr/>
        </p:nvSpPr>
        <p:spPr>
          <a:xfrm>
            <a:off x="976614" y="2452920"/>
            <a:ext cx="2860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Prerequisite Requirements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03A5A-0170-F330-F379-79EE535BC215}"/>
              </a:ext>
            </a:extLst>
          </p:cNvPr>
          <p:cNvSpPr txBox="1"/>
          <p:nvPr/>
        </p:nvSpPr>
        <p:spPr>
          <a:xfrm>
            <a:off x="762394" y="997057"/>
            <a:ext cx="798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: </a:t>
            </a:r>
            <a:r>
              <a:rPr lang="en-GB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Orchestrate an end-to-end pipeline for the development and deployment of a sentiment detection model.</a:t>
            </a:r>
          </a:p>
        </p:txBody>
      </p:sp>
      <p:pic>
        <p:nvPicPr>
          <p:cNvPr id="13" name="Picture 12" descr="Streetcar with solid fill">
            <a:extLst>
              <a:ext uri="{FF2B5EF4-FFF2-40B4-BE49-F238E27FC236}">
                <a16:creationId xmlns:a16="http://schemas.microsoft.com/office/drawing/2014/main" id="{F76932C2-017C-8ACB-77ED-AAA45667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7" y="1002140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treetcar with solid fill">
            <a:extLst>
              <a:ext uri="{FF2B5EF4-FFF2-40B4-BE49-F238E27FC236}">
                <a16:creationId xmlns:a16="http://schemas.microsoft.com/office/drawing/2014/main" id="{2713605B-5EE1-5488-CEE9-405123CE9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6" y="1380593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58AF0-A490-0344-2988-3EF0B9662106}"/>
              </a:ext>
            </a:extLst>
          </p:cNvPr>
          <p:cNvSpPr txBox="1"/>
          <p:nvPr/>
        </p:nvSpPr>
        <p:spPr>
          <a:xfrm>
            <a:off x="774945" y="1346334"/>
            <a:ext cx="7797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aims to streamline the monitoring and assessment of maintenance activities within Thameslink to quickly identify areas of concern , leading to prompt response and continuous </a:t>
            </a:r>
            <a:r>
              <a:rPr lang="en-GB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 while being scalable, secure and highly available for data storage</a:t>
            </a: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46C03-91CB-AB9C-9840-EE05A30827F9}"/>
              </a:ext>
            </a:extLst>
          </p:cNvPr>
          <p:cNvSpPr txBox="1"/>
          <p:nvPr/>
        </p:nvSpPr>
        <p:spPr>
          <a:xfrm>
            <a:off x="5373709" y="2455482"/>
            <a:ext cx="1468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0BD5AE-5374-1AE1-CD5E-ED83DA4C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225" y="3032943"/>
            <a:ext cx="202412" cy="202412"/>
          </a:xfrm>
          <a:prstGeom prst="rect">
            <a:avLst/>
          </a:prstGeom>
        </p:spPr>
      </p:pic>
      <p:pic>
        <p:nvPicPr>
          <p:cNvPr id="17" name="Picture 4" descr="Icon change for macOS Big Sur · Issue #101014 · microsoft/vscode · GitHub">
            <a:extLst>
              <a:ext uri="{FF2B5EF4-FFF2-40B4-BE49-F238E27FC236}">
                <a16:creationId xmlns:a16="http://schemas.microsoft.com/office/drawing/2014/main" id="{72CF768E-ABDE-4488-1FC7-B4B43536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42" y="3192936"/>
            <a:ext cx="338920" cy="3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ow to Download Microsoft Azure Architecture Icons? - Power ...">
            <a:extLst>
              <a:ext uri="{FF2B5EF4-FFF2-40B4-BE49-F238E27FC236}">
                <a16:creationId xmlns:a16="http://schemas.microsoft.com/office/drawing/2014/main" id="{8B421CE5-580F-574C-53F0-A5FA64D3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07" y="3208702"/>
            <a:ext cx="288953" cy="28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saved_searches/destroy/{id}.json - Twitter API">
            <a:extLst>
              <a:ext uri="{FF2B5EF4-FFF2-40B4-BE49-F238E27FC236}">
                <a16:creationId xmlns:a16="http://schemas.microsoft.com/office/drawing/2014/main" id="{06469A93-6339-6440-6D00-C810EDC2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0229" y="3192936"/>
            <a:ext cx="371351" cy="37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6EF6F1-2B3A-0ECB-FD1E-3AF6F3DD545D}"/>
              </a:ext>
            </a:extLst>
          </p:cNvPr>
          <p:cNvCxnSpPr/>
          <p:nvPr/>
        </p:nvCxnSpPr>
        <p:spPr>
          <a:xfrm>
            <a:off x="5919516" y="3378162"/>
            <a:ext cx="482421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BF6B4A-17B1-8EB2-6F32-A14327C67AAA}"/>
              </a:ext>
            </a:extLst>
          </p:cNvPr>
          <p:cNvCxnSpPr/>
          <p:nvPr/>
        </p:nvCxnSpPr>
        <p:spPr>
          <a:xfrm>
            <a:off x="6810460" y="3362396"/>
            <a:ext cx="482421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2952DD4-396E-2518-B360-4482EA915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145" y="3047608"/>
            <a:ext cx="202412" cy="202412"/>
          </a:xfrm>
          <a:prstGeom prst="rect">
            <a:avLst/>
          </a:prstGeom>
        </p:spPr>
      </p:pic>
      <p:sp>
        <p:nvSpPr>
          <p:cNvPr id="24" name="Connector 23">
            <a:extLst>
              <a:ext uri="{FF2B5EF4-FFF2-40B4-BE49-F238E27FC236}">
                <a16:creationId xmlns:a16="http://schemas.microsoft.com/office/drawing/2014/main" id="{9F102762-8FC2-4B5D-CDBD-386C4B359928}"/>
              </a:ext>
            </a:extLst>
          </p:cNvPr>
          <p:cNvSpPr/>
          <p:nvPr/>
        </p:nvSpPr>
        <p:spPr>
          <a:xfrm>
            <a:off x="6090031" y="3548271"/>
            <a:ext cx="166645" cy="121371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" name="Connector 24">
            <a:extLst>
              <a:ext uri="{FF2B5EF4-FFF2-40B4-BE49-F238E27FC236}">
                <a16:creationId xmlns:a16="http://schemas.microsoft.com/office/drawing/2014/main" id="{711C2C82-2BC6-C00B-BB78-1A938CF2BE2E}"/>
              </a:ext>
            </a:extLst>
          </p:cNvPr>
          <p:cNvSpPr/>
          <p:nvPr/>
        </p:nvSpPr>
        <p:spPr>
          <a:xfrm>
            <a:off x="6991425" y="3548270"/>
            <a:ext cx="166645" cy="121371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D21237-DBC6-AD02-D807-62514E2A6A11}"/>
              </a:ext>
            </a:extLst>
          </p:cNvPr>
          <p:cNvSpPr txBox="1"/>
          <p:nvPr/>
        </p:nvSpPr>
        <p:spPr>
          <a:xfrm>
            <a:off x="1239803" y="3691583"/>
            <a:ext cx="31143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Code for build, integration and deployment</a:t>
            </a:r>
          </a:p>
          <a:p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Streetcar with solid fill">
            <a:extLst>
              <a:ext uri="{FF2B5EF4-FFF2-40B4-BE49-F238E27FC236}">
                <a16:creationId xmlns:a16="http://schemas.microsoft.com/office/drawing/2014/main" id="{4AEC78A3-674D-FFE6-F3EA-AD982D2A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8" y="3684159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Streetcar with solid fill">
            <a:extLst>
              <a:ext uri="{FF2B5EF4-FFF2-40B4-BE49-F238E27FC236}">
                <a16:creationId xmlns:a16="http://schemas.microsoft.com/office/drawing/2014/main" id="{CF7A4B46-E661-1460-C015-12C105A6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97" y="3304526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Streetcar with solid fill">
            <a:extLst>
              <a:ext uri="{FF2B5EF4-FFF2-40B4-BE49-F238E27FC236}">
                <a16:creationId xmlns:a16="http://schemas.microsoft.com/office/drawing/2014/main" id="{8674F44D-9322-FA65-0026-D47158B15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20" y="2917469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Microsoft Power BI Logo and symbol, meaning, history, PNG, brand">
            <a:extLst>
              <a:ext uri="{FF2B5EF4-FFF2-40B4-BE49-F238E27FC236}">
                <a16:creationId xmlns:a16="http://schemas.microsoft.com/office/drawing/2014/main" id="{BD1D751D-A279-351A-3725-CC8863C5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14" y="3220007"/>
            <a:ext cx="492881" cy="2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05A1E4-39C5-8FFF-23C9-B574D1B33B5B}"/>
              </a:ext>
            </a:extLst>
          </p:cNvPr>
          <p:cNvCxnSpPr/>
          <p:nvPr/>
        </p:nvCxnSpPr>
        <p:spPr>
          <a:xfrm>
            <a:off x="7615860" y="3362396"/>
            <a:ext cx="482421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ctor 34">
            <a:extLst>
              <a:ext uri="{FF2B5EF4-FFF2-40B4-BE49-F238E27FC236}">
                <a16:creationId xmlns:a16="http://schemas.microsoft.com/office/drawing/2014/main" id="{EA3A4F49-7AD4-B31B-C200-438E31353C47}"/>
              </a:ext>
            </a:extLst>
          </p:cNvPr>
          <p:cNvSpPr/>
          <p:nvPr/>
        </p:nvSpPr>
        <p:spPr>
          <a:xfrm>
            <a:off x="7830589" y="3548270"/>
            <a:ext cx="166645" cy="121371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DD6A66-FDBD-A8DF-DCF3-206049D41CD5}"/>
              </a:ext>
            </a:extLst>
          </p:cNvPr>
          <p:cNvSpPr txBox="1"/>
          <p:nvPr/>
        </p:nvSpPr>
        <p:spPr>
          <a:xfrm>
            <a:off x="940043" y="2399900"/>
            <a:ext cx="3552355" cy="1789386"/>
          </a:xfrm>
          <a:prstGeom prst="rect">
            <a:avLst/>
          </a:prstGeom>
          <a:noFill/>
          <a:ln>
            <a:solidFill>
              <a:srgbClr val="FFFFFF"/>
            </a:solidFill>
            <a:prstDash val="lgDashDot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F488C-6B0F-D4AB-DA22-C8E7C85DEAD0}"/>
              </a:ext>
            </a:extLst>
          </p:cNvPr>
          <p:cNvSpPr txBox="1"/>
          <p:nvPr/>
        </p:nvSpPr>
        <p:spPr>
          <a:xfrm>
            <a:off x="5356214" y="2410806"/>
            <a:ext cx="3388305" cy="1789386"/>
          </a:xfrm>
          <a:prstGeom prst="rect">
            <a:avLst/>
          </a:prstGeom>
          <a:noFill/>
          <a:ln>
            <a:solidFill>
              <a:srgbClr val="FFFFFF"/>
            </a:solidFill>
            <a:prstDash val="lgDashDot"/>
          </a:ln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80911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678155" y="18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Architecture</a:t>
            </a:r>
            <a:endParaRPr sz="2800" dirty="0"/>
          </a:p>
        </p:txBody>
      </p:sp>
      <p:pic>
        <p:nvPicPr>
          <p:cNvPr id="3" name="Picture 4" descr="Icon change for macOS Big Sur · Issue #101014 · microsoft/vscode · GitHub">
            <a:extLst>
              <a:ext uri="{FF2B5EF4-FFF2-40B4-BE49-F238E27FC236}">
                <a16:creationId xmlns:a16="http://schemas.microsoft.com/office/drawing/2014/main" id="{A032341B-4CE2-D3E5-70DD-07ED959E7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09" y="1600867"/>
            <a:ext cx="219544" cy="2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C0FF7-48AE-5494-20CE-8208A8F5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5" y="591188"/>
            <a:ext cx="7913278" cy="44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Extraction Phase</a:t>
            </a:r>
            <a:endParaRPr sz="2800" dirty="0"/>
          </a:p>
        </p:txBody>
      </p:sp>
      <p:pic>
        <p:nvPicPr>
          <p:cNvPr id="3" name="Picture 2" descr="Streetcar with solid fill">
            <a:extLst>
              <a:ext uri="{FF2B5EF4-FFF2-40B4-BE49-F238E27FC236}">
                <a16:creationId xmlns:a16="http://schemas.microsoft.com/office/drawing/2014/main" id="{C4B33FDB-CC38-2F22-267C-7BC6C2CA5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9" y="1246767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treetcar with solid fill">
            <a:extLst>
              <a:ext uri="{FF2B5EF4-FFF2-40B4-BE49-F238E27FC236}">
                <a16:creationId xmlns:a16="http://schemas.microsoft.com/office/drawing/2014/main" id="{8B47C772-7AC9-DA95-313F-69D67064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41" y="1736824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eetcar with solid fill">
            <a:extLst>
              <a:ext uri="{FF2B5EF4-FFF2-40B4-BE49-F238E27FC236}">
                <a16:creationId xmlns:a16="http://schemas.microsoft.com/office/drawing/2014/main" id="{B722641D-5AEA-316F-E5ED-3177C6E7C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9" y="2206302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treetcar with solid fill">
            <a:extLst>
              <a:ext uri="{FF2B5EF4-FFF2-40B4-BE49-F238E27FC236}">
                <a16:creationId xmlns:a16="http://schemas.microsoft.com/office/drawing/2014/main" id="{820A1F9B-3C00-6D37-114A-8E251CAC2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9" y="3211817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treetcar with solid fill">
            <a:extLst>
              <a:ext uri="{FF2B5EF4-FFF2-40B4-BE49-F238E27FC236}">
                <a16:creationId xmlns:a16="http://schemas.microsoft.com/office/drawing/2014/main" id="{C8555441-8619-02C5-E41D-9DBB9020D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9" y="2713137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813747-7CFA-EC84-91F2-4695A7439D25}"/>
              </a:ext>
            </a:extLst>
          </p:cNvPr>
          <p:cNvSpPr txBox="1"/>
          <p:nvPr/>
        </p:nvSpPr>
        <p:spPr>
          <a:xfrm>
            <a:off x="1350627" y="1271934"/>
            <a:ext cx="653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the Twitter Developer website and login with the Twitter account.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610BE-F689-1996-AFB9-88D56E54FDC4}"/>
              </a:ext>
            </a:extLst>
          </p:cNvPr>
          <p:cNvSpPr txBox="1"/>
          <p:nvPr/>
        </p:nvSpPr>
        <p:spPr>
          <a:xfrm>
            <a:off x="1354822" y="1770380"/>
            <a:ext cx="653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Twitter Application  [ create a new project </a:t>
            </a: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            add an app to it ].</a:t>
            </a:r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E7093E-450E-AF04-1FCC-6D46FBABBC4F}"/>
              </a:ext>
            </a:extLst>
          </p:cNvPr>
          <p:cNvSpPr txBox="1"/>
          <p:nvPr/>
        </p:nvSpPr>
        <p:spPr>
          <a:xfrm>
            <a:off x="1338044" y="2239462"/>
            <a:ext cx="653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API key, API secret key, Access token, and Access token secret.</a:t>
            </a:r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F7BAEA-EF64-FEAE-CADE-874F2C3E8606}"/>
              </a:ext>
            </a:extLst>
          </p:cNvPr>
          <p:cNvSpPr txBox="1"/>
          <p:nvPr/>
        </p:nvSpPr>
        <p:spPr>
          <a:xfrm>
            <a:off x="1342238" y="2746693"/>
            <a:ext cx="690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to Twitter API using the Tweepy library in Python and the generated API keys and tokens.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8D7C7-C915-536F-827C-6959164BBF9C}"/>
              </a:ext>
            </a:extLst>
          </p:cNvPr>
          <p:cNvSpPr txBox="1"/>
          <p:nvPr/>
        </p:nvSpPr>
        <p:spPr>
          <a:xfrm>
            <a:off x="1350626" y="3229761"/>
            <a:ext cx="6845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 tweets with specific keywords, once extracted proceed with </a:t>
            </a:r>
            <a:r>
              <a:rPr 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building architecture in a modular format.  [ main modules and submodules ]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451B35-002C-4792-E1FE-AE079013AB9F}"/>
              </a:ext>
            </a:extLst>
          </p:cNvPr>
          <p:cNvCxnSpPr>
            <a:cxnSpLocks/>
          </p:cNvCxnSpPr>
          <p:nvPr/>
        </p:nvCxnSpPr>
        <p:spPr>
          <a:xfrm>
            <a:off x="4658349" y="1930889"/>
            <a:ext cx="4194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41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8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Transformation Phase – I (Build and Deploy)</a:t>
            </a:r>
            <a:endParaRPr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80E1E-50DE-CA72-16E0-33B6FF7CF29E}"/>
              </a:ext>
            </a:extLst>
          </p:cNvPr>
          <p:cNvSpPr/>
          <p:nvPr/>
        </p:nvSpPr>
        <p:spPr>
          <a:xfrm flipV="1">
            <a:off x="2434172" y="5085875"/>
            <a:ext cx="4276871" cy="457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C54CD-040E-DD3C-B13B-A9A65EF40634}"/>
              </a:ext>
            </a:extLst>
          </p:cNvPr>
          <p:cNvSpPr/>
          <p:nvPr/>
        </p:nvSpPr>
        <p:spPr>
          <a:xfrm>
            <a:off x="3078925" y="4998698"/>
            <a:ext cx="106582" cy="14514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Streetcar with solid fill">
            <a:extLst>
              <a:ext uri="{FF2B5EF4-FFF2-40B4-BE49-F238E27FC236}">
                <a16:creationId xmlns:a16="http://schemas.microsoft.com/office/drawing/2014/main" id="{B0E07494-E791-FEC8-F55E-612D42AF4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9" y="1008931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treetcar with solid fill">
            <a:extLst>
              <a:ext uri="{FF2B5EF4-FFF2-40B4-BE49-F238E27FC236}">
                <a16:creationId xmlns:a16="http://schemas.microsoft.com/office/drawing/2014/main" id="{74EFF274-76B4-CA94-8999-6243B695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9" y="1583757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eetcar with solid fill">
            <a:extLst>
              <a:ext uri="{FF2B5EF4-FFF2-40B4-BE49-F238E27FC236}">
                <a16:creationId xmlns:a16="http://schemas.microsoft.com/office/drawing/2014/main" id="{82CF158D-9F34-2F42-6F42-50E04575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9" y="2207171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1E5A8-9B9D-DCE4-10FE-BBA9A05EA421}"/>
              </a:ext>
            </a:extLst>
          </p:cNvPr>
          <p:cNvSpPr txBox="1"/>
          <p:nvPr/>
        </p:nvSpPr>
        <p:spPr>
          <a:xfrm>
            <a:off x="1211653" y="1575874"/>
            <a:ext cx="66136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VScode and Azure Cloud to deploy Python code from local to cloud. Before deploying perform the below :</a:t>
            </a:r>
            <a:r>
              <a:rPr lang="en-GB" dirty="0"/>
              <a:t>	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D406B-C39E-9337-D3F3-A7E54A99C9D7}"/>
              </a:ext>
            </a:extLst>
          </p:cNvPr>
          <p:cNvSpPr txBox="1"/>
          <p:nvPr/>
        </p:nvSpPr>
        <p:spPr>
          <a:xfrm>
            <a:off x="1211653" y="1020123"/>
            <a:ext cx="679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resource group and storage account under Azure subscription.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56AA6-D275-5A0E-6DBB-F7B90E294989}"/>
              </a:ext>
            </a:extLst>
          </p:cNvPr>
          <p:cNvSpPr txBox="1"/>
          <p:nvPr/>
        </p:nvSpPr>
        <p:spPr>
          <a:xfrm>
            <a:off x="1221824" y="2215053"/>
            <a:ext cx="598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function app : </a:t>
            </a:r>
            <a:r>
              <a:rPr lang="en-GB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Functions                serverless compute service that enables you to run event-triggered code without explicitly provisioning or managing infrastructure.</a:t>
            </a:r>
            <a:endParaRPr lang="en-DE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16D13-8055-11BE-2801-B7BF5C11605B}"/>
              </a:ext>
            </a:extLst>
          </p:cNvPr>
          <p:cNvSpPr txBox="1"/>
          <p:nvPr/>
        </p:nvSpPr>
        <p:spPr>
          <a:xfrm>
            <a:off x="1221825" y="2913333"/>
            <a:ext cx="56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nce function app is created, create a new function in Azure portal with timer trigger.</a:t>
            </a:r>
          </a:p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 descr="Streetcar with solid fill">
            <a:extLst>
              <a:ext uri="{FF2B5EF4-FFF2-40B4-BE49-F238E27FC236}">
                <a16:creationId xmlns:a16="http://schemas.microsoft.com/office/drawing/2014/main" id="{964E8DA3-FCF9-A6B5-356F-511ED3E3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60" y="2940948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013D0-693D-4CA3-0745-F64F3163211C}"/>
              </a:ext>
            </a:extLst>
          </p:cNvPr>
          <p:cNvCxnSpPr>
            <a:cxnSpLocks/>
          </p:cNvCxnSpPr>
          <p:nvPr/>
        </p:nvCxnSpPr>
        <p:spPr>
          <a:xfrm>
            <a:off x="3854308" y="2364442"/>
            <a:ext cx="4194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813DD2-5C58-70D4-77F0-613ED9AF935F}"/>
              </a:ext>
            </a:extLst>
          </p:cNvPr>
          <p:cNvSpPr txBox="1"/>
          <p:nvPr/>
        </p:nvSpPr>
        <p:spPr>
          <a:xfrm>
            <a:off x="1221824" y="3172911"/>
            <a:ext cx="638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Trigger : A type of trigger that helps to run a function on a specified schedule , similar to a cron job. Eg : </a:t>
            </a:r>
            <a:r>
              <a:rPr lang="en-DE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"0 0 0 * * *"  </a:t>
            </a: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runs everyday at midnight ]  </a:t>
            </a:r>
          </a:p>
        </p:txBody>
      </p:sp>
      <p:pic>
        <p:nvPicPr>
          <p:cNvPr id="20" name="Picture 19" descr="Streetcar with solid fill">
            <a:extLst>
              <a:ext uri="{FF2B5EF4-FFF2-40B4-BE49-F238E27FC236}">
                <a16:creationId xmlns:a16="http://schemas.microsoft.com/office/drawing/2014/main" id="{3A8C6AAB-1838-7658-83A0-98A7324D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60" y="3809240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1B18D5-013A-D8E1-1E73-9B73FC69648A}"/>
              </a:ext>
            </a:extLst>
          </p:cNvPr>
          <p:cNvSpPr txBox="1"/>
          <p:nvPr/>
        </p:nvSpPr>
        <p:spPr>
          <a:xfrm>
            <a:off x="1221824" y="3790262"/>
            <a:ext cx="689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 output binding storage [</a:t>
            </a:r>
            <a:r>
              <a:rPr lang="en-GB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defines the target destination or resource in a declarative manner within the function's configuration function.json file</a:t>
            </a:r>
            <a:r>
              <a:rPr lang="en-DE" sz="12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]. </a:t>
            </a: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the output binding is Azure Blob Storage               output of Azure function will be stored in blob container.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A3E7AD-CF21-5880-1A2A-0529D9260970}"/>
              </a:ext>
            </a:extLst>
          </p:cNvPr>
          <p:cNvCxnSpPr>
            <a:cxnSpLocks/>
          </p:cNvCxnSpPr>
          <p:nvPr/>
        </p:nvCxnSpPr>
        <p:spPr>
          <a:xfrm>
            <a:off x="6881649" y="4120132"/>
            <a:ext cx="4194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4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ACEC-107A-096A-DCC3-C6C2CA2B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9717"/>
            <a:ext cx="7704000" cy="572700"/>
          </a:xfrm>
        </p:spPr>
        <p:txBody>
          <a:bodyPr/>
          <a:lstStyle/>
          <a:p>
            <a:r>
              <a:rPr lang="en-DE" sz="2800" dirty="0"/>
              <a:t>Transformation Phase – II (Orchestration)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D2939-D89C-0D84-9677-2C9B9630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66" y="1845611"/>
            <a:ext cx="7294096" cy="3156303"/>
          </a:xfrm>
          <a:prstGeom prst="rect">
            <a:avLst/>
          </a:prstGeom>
        </p:spPr>
      </p:pic>
      <p:pic>
        <p:nvPicPr>
          <p:cNvPr id="5" name="Picture 4" descr="Streetcar with solid fill">
            <a:extLst>
              <a:ext uri="{FF2B5EF4-FFF2-40B4-BE49-F238E27FC236}">
                <a16:creationId xmlns:a16="http://schemas.microsoft.com/office/drawing/2014/main" id="{75E81D14-0FCE-D34F-75D4-A9D2E25DB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3" y="907547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5DA8E-0DC2-7945-9773-542698E60207}"/>
              </a:ext>
            </a:extLst>
          </p:cNvPr>
          <p:cNvSpPr txBox="1"/>
          <p:nvPr/>
        </p:nvSpPr>
        <p:spPr>
          <a:xfrm>
            <a:off x="867103" y="907547"/>
            <a:ext cx="7088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Orchestration : Involves defining and managing pipelines and activities within the data integration and transformation processes.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41720-3EEE-4E3C-2555-DDCFC7698C5A}"/>
              </a:ext>
            </a:extLst>
          </p:cNvPr>
          <p:cNvSpPr txBox="1"/>
          <p:nvPr/>
        </p:nvSpPr>
        <p:spPr>
          <a:xfrm>
            <a:off x="867103" y="1458309"/>
            <a:ext cx="7196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ADF moves data from source (Blob) to sink (table) using copy as the data movement activity with custom trigger.</a:t>
            </a:r>
          </a:p>
        </p:txBody>
      </p:sp>
      <p:pic>
        <p:nvPicPr>
          <p:cNvPr id="8" name="Picture 7" descr="Streetcar with solid fill">
            <a:extLst>
              <a:ext uri="{FF2B5EF4-FFF2-40B4-BE49-F238E27FC236}">
                <a16:creationId xmlns:a16="http://schemas.microsoft.com/office/drawing/2014/main" id="{07D49E2B-EAC4-C820-28D0-1C3F0391D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6" y="1463898"/>
            <a:ext cx="271410" cy="2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21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4898B6-E1EF-A9F9-9762-9980D968AB8C}"/>
              </a:ext>
            </a:extLst>
          </p:cNvPr>
          <p:cNvSpPr txBox="1"/>
          <p:nvPr/>
        </p:nvSpPr>
        <p:spPr>
          <a:xfrm>
            <a:off x="591204" y="1087826"/>
            <a:ext cx="3529506" cy="769441"/>
          </a:xfrm>
          <a:prstGeom prst="rect">
            <a:avLst/>
          </a:prstGeom>
          <a:noFill/>
          <a:ln>
            <a:solidFill>
              <a:schemeClr val="tx2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source and sink.</a:t>
            </a:r>
          </a:p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: Azure blob storage (holds structured/semi-structured/unstructured data) currently holds csv files.</a:t>
            </a:r>
          </a:p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Sink : Azure SQL database (holds relational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4CEF8-515B-C16C-0C75-FEA670FE92A5}"/>
              </a:ext>
            </a:extLst>
          </p:cNvPr>
          <p:cNvSpPr txBox="1"/>
          <p:nvPr/>
        </p:nvSpPr>
        <p:spPr>
          <a:xfrm>
            <a:off x="4975994" y="1092508"/>
            <a:ext cx="3669425" cy="600164"/>
          </a:xfrm>
          <a:prstGeom prst="rect">
            <a:avLst/>
          </a:prstGeom>
          <a:noFill/>
          <a:ln>
            <a:solidFill>
              <a:schemeClr val="tx2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just"/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linked services for source and sink.</a:t>
            </a:r>
          </a:p>
          <a:p>
            <a:pPr algn="just"/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 services store the connection information and credentials needed to connect to the data sources.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E527B-61CF-72DF-BC43-2D975DAC0EFA}"/>
              </a:ext>
            </a:extLst>
          </p:cNvPr>
          <p:cNvSpPr txBox="1"/>
          <p:nvPr/>
        </p:nvSpPr>
        <p:spPr>
          <a:xfrm>
            <a:off x="4966141" y="2568666"/>
            <a:ext cx="3661541" cy="600164"/>
          </a:xfrm>
          <a:prstGeom prst="rect">
            <a:avLst/>
          </a:prstGeom>
          <a:noFill/>
          <a:ln>
            <a:solidFill>
              <a:schemeClr val="tx2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datsets to define structure of the data and to also indicate how it should be consumed by activities in the pipeline.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01F72-A817-6F48-52E8-AB665629A778}"/>
              </a:ext>
            </a:extLst>
          </p:cNvPr>
          <p:cNvSpPr txBox="1"/>
          <p:nvPr/>
        </p:nvSpPr>
        <p:spPr>
          <a:xfrm>
            <a:off x="601060" y="2545970"/>
            <a:ext cx="3519649" cy="430887"/>
          </a:xfrm>
          <a:prstGeom prst="rect">
            <a:avLst/>
          </a:prstGeom>
          <a:noFill/>
          <a:ln>
            <a:solidFill>
              <a:schemeClr val="tx2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just"/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pipeline in ADF and add “Copy Data Activity”. This helps to copy data from one data source to another.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87031-F460-D4D0-482B-CD80FEF6815A}"/>
              </a:ext>
            </a:extLst>
          </p:cNvPr>
          <p:cNvSpPr txBox="1"/>
          <p:nvPr/>
        </p:nvSpPr>
        <p:spPr>
          <a:xfrm>
            <a:off x="608943" y="3639458"/>
            <a:ext cx="3511766" cy="600164"/>
          </a:xfrm>
          <a:prstGeom prst="rect">
            <a:avLst/>
          </a:prstGeom>
          <a:noFill/>
          <a:ln>
            <a:solidFill>
              <a:srgbClr val="FFFFFF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the source and sink datasets to point to source and sink providing necessary details. Map the source and sink schemas correctly.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CCC17-A526-717F-1B23-3D7B3E0AA6DF}"/>
              </a:ext>
            </a:extLst>
          </p:cNvPr>
          <p:cNvSpPr txBox="1"/>
          <p:nvPr/>
        </p:nvSpPr>
        <p:spPr>
          <a:xfrm>
            <a:off x="5023293" y="3625916"/>
            <a:ext cx="3622126" cy="600164"/>
          </a:xfrm>
          <a:prstGeom prst="rect">
            <a:avLst/>
          </a:prstGeom>
          <a:noFill/>
          <a:ln>
            <a:solidFill>
              <a:schemeClr val="tx2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GB" sz="11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the pipeline to execute the data copy operation. </a:t>
            </a:r>
            <a:r>
              <a:rPr lang="en-GB" sz="1100" dirty="0">
                <a:solidFill>
                  <a:srgbClr val="D1D5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11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onitor the progress, success, or any errors in the Azure Data Factory Monitoring interface.</a:t>
            </a:r>
            <a:endParaRPr lang="en-DE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Streetcar with solid fill">
            <a:extLst>
              <a:ext uri="{FF2B5EF4-FFF2-40B4-BE49-F238E27FC236}">
                <a16:creationId xmlns:a16="http://schemas.microsoft.com/office/drawing/2014/main" id="{22DE85B1-E925-52E1-F263-3EDC6ACF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57" y="357447"/>
            <a:ext cx="258157" cy="25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5767AE-626E-FFE3-0DEA-A3C9BD6AA7BB}"/>
              </a:ext>
            </a:extLst>
          </p:cNvPr>
          <p:cNvSpPr txBox="1"/>
          <p:nvPr/>
        </p:nvSpPr>
        <p:spPr>
          <a:xfrm>
            <a:off x="1064172" y="348402"/>
            <a:ext cx="5801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 ADF intsance and connect it to a storage account.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AA141-1E76-4968-9509-10D0CB860615}"/>
              </a:ext>
            </a:extLst>
          </p:cNvPr>
          <p:cNvCxnSpPr>
            <a:cxnSpLocks/>
          </p:cNvCxnSpPr>
          <p:nvPr/>
        </p:nvCxnSpPr>
        <p:spPr>
          <a:xfrm>
            <a:off x="4233040" y="1472547"/>
            <a:ext cx="65427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57B340-235E-97A6-D48C-48413D4E55E5}"/>
              </a:ext>
            </a:extLst>
          </p:cNvPr>
          <p:cNvCxnSpPr>
            <a:cxnSpLocks/>
          </p:cNvCxnSpPr>
          <p:nvPr/>
        </p:nvCxnSpPr>
        <p:spPr>
          <a:xfrm>
            <a:off x="6865883" y="1797145"/>
            <a:ext cx="0" cy="6071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933289-D063-A6F9-2395-D2AAF6E4A4A0}"/>
              </a:ext>
            </a:extLst>
          </p:cNvPr>
          <p:cNvCxnSpPr>
            <a:cxnSpLocks/>
          </p:cNvCxnSpPr>
          <p:nvPr/>
        </p:nvCxnSpPr>
        <p:spPr>
          <a:xfrm flipH="1">
            <a:off x="4267526" y="2786159"/>
            <a:ext cx="58529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2C7213-4967-524B-B871-CDED82410961}"/>
              </a:ext>
            </a:extLst>
          </p:cNvPr>
          <p:cNvCxnSpPr>
            <a:cxnSpLocks/>
          </p:cNvCxnSpPr>
          <p:nvPr/>
        </p:nvCxnSpPr>
        <p:spPr>
          <a:xfrm>
            <a:off x="2233449" y="3066354"/>
            <a:ext cx="0" cy="4967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881B06-BCD4-B56B-DCE1-22110D5A1167}"/>
              </a:ext>
            </a:extLst>
          </p:cNvPr>
          <p:cNvCxnSpPr>
            <a:cxnSpLocks/>
          </p:cNvCxnSpPr>
          <p:nvPr/>
        </p:nvCxnSpPr>
        <p:spPr>
          <a:xfrm>
            <a:off x="4267526" y="3903064"/>
            <a:ext cx="65427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82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DEC4-119B-A6BB-079A-9142D44D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66" y="187162"/>
            <a:ext cx="7704000" cy="572700"/>
          </a:xfrm>
        </p:spPr>
        <p:txBody>
          <a:bodyPr/>
          <a:lstStyle/>
          <a:p>
            <a:r>
              <a:rPr lang="en-DE" dirty="0"/>
              <a:t>Loading Phase</a:t>
            </a:r>
          </a:p>
        </p:txBody>
      </p:sp>
      <p:pic>
        <p:nvPicPr>
          <p:cNvPr id="4" name="Picture 3" descr="Streetcar with solid fill">
            <a:extLst>
              <a:ext uri="{FF2B5EF4-FFF2-40B4-BE49-F238E27FC236}">
                <a16:creationId xmlns:a16="http://schemas.microsoft.com/office/drawing/2014/main" id="{A0F1FEAD-C6D2-CC5C-F954-150EFC9B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75" y="1500367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eetcar with solid fill">
            <a:extLst>
              <a:ext uri="{FF2B5EF4-FFF2-40B4-BE49-F238E27FC236}">
                <a16:creationId xmlns:a16="http://schemas.microsoft.com/office/drawing/2014/main" id="{CC7D2200-8571-36D7-07AE-0E55D1E7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35" y="3037850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treetcar with solid fill">
            <a:extLst>
              <a:ext uri="{FF2B5EF4-FFF2-40B4-BE49-F238E27FC236}">
                <a16:creationId xmlns:a16="http://schemas.microsoft.com/office/drawing/2014/main" id="{D0A6C0A4-70E8-B800-6280-06DF1BC0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35" y="2518964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treetcar with solid fill">
            <a:extLst>
              <a:ext uri="{FF2B5EF4-FFF2-40B4-BE49-F238E27FC236}">
                <a16:creationId xmlns:a16="http://schemas.microsoft.com/office/drawing/2014/main" id="{14FC4967-4FD7-5226-F2A6-918749FAE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35" y="3671669"/>
            <a:ext cx="325164" cy="3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61C212-498F-1510-613B-15110C146036}"/>
              </a:ext>
            </a:extLst>
          </p:cNvPr>
          <p:cNvSpPr txBox="1"/>
          <p:nvPr/>
        </p:nvSpPr>
        <p:spPr>
          <a:xfrm>
            <a:off x="1468073" y="1517145"/>
            <a:ext cx="645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: Azure SQL database (final storage)                Power BI (for dashboard visualiation)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443536-1041-C52D-0120-D6DD72C6B06C}"/>
              </a:ext>
            </a:extLst>
          </p:cNvPr>
          <p:cNvCxnSpPr/>
          <p:nvPr/>
        </p:nvCxnSpPr>
        <p:spPr>
          <a:xfrm>
            <a:off x="4430326" y="1678916"/>
            <a:ext cx="50334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09C08E-25E4-CC19-93C6-7A3BFF9D2AC1}"/>
              </a:ext>
            </a:extLst>
          </p:cNvPr>
          <p:cNvSpPr txBox="1"/>
          <p:nvPr/>
        </p:nvSpPr>
        <p:spPr>
          <a:xfrm>
            <a:off x="1484851" y="2048312"/>
            <a:ext cx="4622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establish connection, we require the below from Azure 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B0D17-5275-E6E4-6DEF-ECE5871611A9}"/>
              </a:ext>
            </a:extLst>
          </p:cNvPr>
          <p:cNvSpPr txBox="1"/>
          <p:nvPr/>
        </p:nvSpPr>
        <p:spPr>
          <a:xfrm>
            <a:off x="2175883" y="2565504"/>
            <a:ext cx="582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name (eg : </a:t>
            </a:r>
            <a:r>
              <a:rPr lang="en-GB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&lt;server_name&gt;.database.windows.net)</a:t>
            </a:r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ED71B-1FC5-5F98-969B-E3E23085963E}"/>
              </a:ext>
            </a:extLst>
          </p:cNvPr>
          <p:cNvSpPr txBox="1"/>
          <p:nvPr/>
        </p:nvSpPr>
        <p:spPr>
          <a:xfrm>
            <a:off x="2175883" y="3037850"/>
            <a:ext cx="582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name , username and password (required if using SQL server authentication).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40240-845A-2C57-E0B0-4F6FFF50DA8E}"/>
              </a:ext>
            </a:extLst>
          </p:cNvPr>
          <p:cNvSpPr txBox="1"/>
          <p:nvPr/>
        </p:nvSpPr>
        <p:spPr>
          <a:xfrm>
            <a:off x="2175883" y="3617569"/>
            <a:ext cx="526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DE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Azure server firewall settings to include the IP of the machine trying to connect to SQL database.  </a:t>
            </a:r>
          </a:p>
        </p:txBody>
      </p:sp>
    </p:spTree>
    <p:extLst>
      <p:ext uri="{BB962C8B-B14F-4D97-AF65-F5344CB8AC3E}">
        <p14:creationId xmlns:p14="http://schemas.microsoft.com/office/powerpoint/2010/main" val="266819268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7859</TotalTime>
  <Words>982</Words>
  <Application>Microsoft Macintosh PowerPoint</Application>
  <PresentationFormat>On-screen Show (16:9)</PresentationFormat>
  <Paragraphs>113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Rajdhani</vt:lpstr>
      <vt:lpstr>Fira Sans Condensed Light</vt:lpstr>
      <vt:lpstr>Times New Roman</vt:lpstr>
      <vt:lpstr>Fira Sans Condensed</vt:lpstr>
      <vt:lpstr>AI Tech Agency Infographics by Slidesgo</vt:lpstr>
      <vt:lpstr>The Fine Tuners</vt:lpstr>
      <vt:lpstr>Table of Content</vt:lpstr>
      <vt:lpstr>Overview</vt:lpstr>
      <vt:lpstr>Architecture</vt:lpstr>
      <vt:lpstr>Extraction Phase</vt:lpstr>
      <vt:lpstr>Transformation Phase – I (Build and Deploy)</vt:lpstr>
      <vt:lpstr>Transformation Phase – II (Orchestration)</vt:lpstr>
      <vt:lpstr>PowerPoint Presentation</vt:lpstr>
      <vt:lpstr>Loading Phase</vt:lpstr>
      <vt:lpstr>Final Dashboard</vt:lpstr>
      <vt:lpstr>Challenges Faced</vt:lpstr>
      <vt:lpstr>Best Practices for Sustained High Performance of Deployed Models in Azure</vt:lpstr>
      <vt:lpstr>Summary</vt:lpstr>
      <vt:lpstr>THANK YOU 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Fine Tuners</dc:title>
  <dc:creator>Ecem Günhar Akuras</dc:creator>
  <cp:lastModifiedBy>shinu95joseph@gmail.com</cp:lastModifiedBy>
  <cp:revision>92</cp:revision>
  <dcterms:modified xsi:type="dcterms:W3CDTF">2023-12-03T18:21:15Z</dcterms:modified>
</cp:coreProperties>
</file>